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71" r:id="rId3"/>
    <p:sldId id="270" r:id="rId4"/>
    <p:sldId id="268" r:id="rId5"/>
    <p:sldId id="276" r:id="rId6"/>
    <p:sldId id="277" r:id="rId7"/>
    <p:sldId id="28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3300"/>
    <a:srgbClr val="FF0000"/>
    <a:srgbClr val="0000FF"/>
    <a:srgbClr val="1908F2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15" autoAdjust="0"/>
    <p:restoredTop sz="94660"/>
  </p:normalViewPr>
  <p:slideViewPr>
    <p:cSldViewPr>
      <p:cViewPr varScale="1">
        <p:scale>
          <a:sx n="38" d="100"/>
          <a:sy n="38" d="100"/>
        </p:scale>
        <p:origin x="-13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AB8DC-ACCE-4769-8B69-63D116DED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9DFEA-365A-41CF-868E-BC9047A31A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F51BC-2CF3-486D-B4B2-254CE2554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6F5C9-C3EF-47FD-96FC-A45E4D936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6CE68-2A7B-44FA-A65D-2D4ECEE8C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F4874-0421-4886-9038-40B8A6501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69456-18D8-4A6A-B478-111227E15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A1136-5864-45D6-8642-D1041C5FDF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2B430-7E7B-49EA-9883-DC4CC500A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AEC62-97DE-495D-A794-EA5619A04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AC9DD-9C0C-4591-8496-0C31A93B3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pPr>
              <a:defRPr/>
            </a:pPr>
            <a:fld id="{6C9589F4-E7F6-4489-815C-F7E5C495A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.VnTim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.VnTim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.VnTim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.VnTim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.VnTim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.VnTim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.VnTim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.VnTim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152400" y="0"/>
            <a:ext cx="8991600" cy="6705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2286000" y="457200"/>
            <a:ext cx="5257800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>
                <a:solidFill>
                  <a:srgbClr val="1908F2"/>
                </a:solidFill>
              </a:rPr>
              <a:t>Kể chuyện:</a:t>
            </a:r>
          </a:p>
          <a:p>
            <a:r>
              <a:rPr lang="en-US" sz="2800">
                <a:solidFill>
                  <a:srgbClr val="FF0000"/>
                </a:solidFill>
              </a:rPr>
              <a:t>Chim s</a:t>
            </a:r>
            <a:r>
              <a:rPr lang="vi-VN" sz="2800">
                <a:solidFill>
                  <a:srgbClr val="FF0000"/>
                </a:solidFill>
              </a:rPr>
              <a:t>ơ</a:t>
            </a:r>
            <a:r>
              <a:rPr lang="en-US" sz="2800">
                <a:solidFill>
                  <a:srgbClr val="FF0000"/>
                </a:solidFill>
              </a:rPr>
              <a:t>n ca và bông cúc trắng</a:t>
            </a:r>
          </a:p>
          <a:p>
            <a:pPr algn="ctr">
              <a:spcBef>
                <a:spcPct val="50000"/>
              </a:spcBef>
            </a:pPr>
            <a:endParaRPr lang="en-US" sz="2800" b="1">
              <a:solidFill>
                <a:srgbClr val="1908F2"/>
              </a:solidFill>
            </a:endParaRPr>
          </a:p>
        </p:txBody>
      </p:sp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2">
            <a:lum bright="38000" contrast="60000"/>
          </a:blip>
          <a:srcRect/>
          <a:stretch>
            <a:fillRect/>
          </a:stretch>
        </p:blipFill>
        <p:spPr bwMode="auto">
          <a:xfrm>
            <a:off x="1524000" y="1524000"/>
            <a:ext cx="6934200" cy="4724400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2055" name="Oval 8"/>
          <p:cNvSpPr>
            <a:spLocks noChangeArrowheads="1"/>
          </p:cNvSpPr>
          <p:nvPr/>
        </p:nvSpPr>
        <p:spPr bwMode="auto">
          <a:xfrm rot="-6630571">
            <a:off x="5257800" y="7239000"/>
            <a:ext cx="6096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27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8991600" cy="6705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 b="1" i="1">
              <a:solidFill>
                <a:srgbClr val="1908F2"/>
              </a:solidFill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609600" y="0"/>
            <a:ext cx="782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i="1">
              <a:solidFill>
                <a:srgbClr val="0000FF"/>
              </a:solidFill>
            </a:endParaRPr>
          </a:p>
        </p:txBody>
      </p:sp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533400" y="914400"/>
            <a:ext cx="7467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cs typeface="Arial" charset="0"/>
              </a:rPr>
              <a:t>     </a:t>
            </a:r>
            <a:endParaRPr lang="en-US" sz="2000" b="1" i="1">
              <a:solidFill>
                <a:schemeClr val="hlink"/>
              </a:solidFill>
              <a:cs typeface="Arial" charset="0"/>
            </a:endParaRPr>
          </a:p>
        </p:txBody>
      </p:sp>
      <p:sp>
        <p:nvSpPr>
          <p:cNvPr id="3079" name="Text Box 10"/>
          <p:cNvSpPr txBox="1">
            <a:spLocks noChangeArrowheads="1"/>
          </p:cNvSpPr>
          <p:nvPr/>
        </p:nvSpPr>
        <p:spPr bwMode="auto">
          <a:xfrm>
            <a:off x="4953000" y="1431925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solidFill>
                <a:srgbClr val="0000FF"/>
              </a:solidFill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2217738" y="304800"/>
            <a:ext cx="452913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u="sng">
                <a:solidFill>
                  <a:srgbClr val="1908F2"/>
                </a:solidFill>
              </a:rPr>
              <a:t>Kể chuyện:</a:t>
            </a:r>
          </a:p>
          <a:p>
            <a:pPr algn="ctr"/>
            <a:r>
              <a:rPr lang="en-US" sz="2400">
                <a:solidFill>
                  <a:srgbClr val="FF0000"/>
                </a:solidFill>
              </a:rPr>
              <a:t>Chim s</a:t>
            </a:r>
            <a:r>
              <a:rPr lang="vi-VN" sz="2400">
                <a:solidFill>
                  <a:srgbClr val="FF0000"/>
                </a:solidFill>
              </a:rPr>
              <a:t>ơ</a:t>
            </a:r>
            <a:r>
              <a:rPr lang="en-US" sz="2400">
                <a:solidFill>
                  <a:srgbClr val="FF0000"/>
                </a:solidFill>
              </a:rPr>
              <a:t>n ca và bông cúc trắng</a:t>
            </a:r>
          </a:p>
          <a:p>
            <a:pPr algn="ctr"/>
            <a:endParaRPr lang="en-US" sz="2400" b="1">
              <a:solidFill>
                <a:srgbClr val="1908F2"/>
              </a:solidFill>
            </a:endParaRPr>
          </a:p>
          <a:p>
            <a:pPr algn="ctr"/>
            <a:endParaRPr lang="en-US" sz="2400"/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685800" y="914400"/>
            <a:ext cx="8153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/>
              <a:t>Bài 1</a:t>
            </a:r>
            <a:r>
              <a:rPr lang="en-US" sz="2400"/>
              <a:t>: Dựa vào gợi ý d</a:t>
            </a:r>
            <a:r>
              <a:rPr lang="vi-VN" sz="2400"/>
              <a:t>ư</a:t>
            </a:r>
            <a:r>
              <a:rPr lang="en-US" sz="2400"/>
              <a:t>ới </a:t>
            </a:r>
            <a:r>
              <a:rPr lang="vi-VN" sz="2400"/>
              <a:t>đ</a:t>
            </a:r>
            <a:r>
              <a:rPr lang="en-US" sz="2400"/>
              <a:t>ây, kể lại từng </a:t>
            </a:r>
            <a:r>
              <a:rPr lang="vi-VN" sz="2400"/>
              <a:t>đ</a:t>
            </a:r>
            <a:r>
              <a:rPr lang="en-US" sz="2400"/>
              <a:t>oạn câu chuyện Chim s</a:t>
            </a:r>
            <a:r>
              <a:rPr lang="vi-VN" sz="2400"/>
              <a:t>ơ</a:t>
            </a:r>
            <a:r>
              <a:rPr lang="en-US" sz="2400"/>
              <a:t>n ca và bông cúc trắng: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415925" y="1577975"/>
            <a:ext cx="995680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lphaLcParenR"/>
            </a:pPr>
            <a:r>
              <a:rPr lang="en-US" sz="2400">
                <a:solidFill>
                  <a:srgbClr val="FF0000"/>
                </a:solidFill>
              </a:rPr>
              <a:t>Đoạn 1: Cuộc sống tự do, sung s</a:t>
            </a:r>
            <a:r>
              <a:rPr lang="vi-VN" sz="2400">
                <a:solidFill>
                  <a:srgbClr val="FF0000"/>
                </a:solidFill>
              </a:rPr>
              <a:t>ư</a:t>
            </a:r>
            <a:r>
              <a:rPr lang="en-US" sz="2400">
                <a:solidFill>
                  <a:srgbClr val="FF0000"/>
                </a:solidFill>
              </a:rPr>
              <a:t>ớng của chim s</a:t>
            </a:r>
            <a:r>
              <a:rPr lang="vi-VN" sz="2400">
                <a:solidFill>
                  <a:srgbClr val="FF0000"/>
                </a:solidFill>
              </a:rPr>
              <a:t>ơ</a:t>
            </a:r>
            <a:r>
              <a:rPr lang="en-US" sz="2400">
                <a:solidFill>
                  <a:srgbClr val="FF0000"/>
                </a:solidFill>
              </a:rPr>
              <a:t>n ca và bông cúc.</a:t>
            </a:r>
          </a:p>
          <a:p>
            <a:pPr marL="342900" indent="-342900"/>
            <a:r>
              <a:rPr lang="en-US" sz="2400">
                <a:solidFill>
                  <a:srgbClr val="FF0000"/>
                </a:solidFill>
              </a:rPr>
              <a:t>   - Bông cúc mọc ở </a:t>
            </a:r>
            <a:r>
              <a:rPr lang="vi-VN" sz="2400">
                <a:solidFill>
                  <a:srgbClr val="FF0000"/>
                </a:solidFill>
              </a:rPr>
              <a:t>đ</a:t>
            </a:r>
            <a:r>
              <a:rPr lang="en-US" sz="2400">
                <a:solidFill>
                  <a:srgbClr val="FF0000"/>
                </a:solidFill>
              </a:rPr>
              <a:t>âu?</a:t>
            </a:r>
          </a:p>
          <a:p>
            <a:pPr marL="342900" indent="-342900"/>
            <a:r>
              <a:rPr lang="en-US" sz="2400">
                <a:solidFill>
                  <a:srgbClr val="FF0000"/>
                </a:solidFill>
              </a:rPr>
              <a:t>   - Bông cúc </a:t>
            </a:r>
            <a:r>
              <a:rPr lang="vi-VN" sz="2400">
                <a:solidFill>
                  <a:srgbClr val="FF0000"/>
                </a:solidFill>
              </a:rPr>
              <a:t>đ</a:t>
            </a:r>
            <a:r>
              <a:rPr lang="en-US" sz="2400">
                <a:solidFill>
                  <a:srgbClr val="FF0000"/>
                </a:solidFill>
              </a:rPr>
              <a:t>ẹp nh</a:t>
            </a:r>
            <a:r>
              <a:rPr lang="vi-VN" sz="2400">
                <a:solidFill>
                  <a:srgbClr val="FF0000"/>
                </a:solidFill>
              </a:rPr>
              <a:t>ư</a:t>
            </a:r>
            <a:r>
              <a:rPr lang="en-US" sz="2400">
                <a:solidFill>
                  <a:srgbClr val="FF0000"/>
                </a:solidFill>
              </a:rPr>
              <a:t> thế nào?</a:t>
            </a:r>
          </a:p>
          <a:p>
            <a:pPr marL="342900" indent="-342900"/>
            <a:r>
              <a:rPr lang="en-US" sz="2400">
                <a:solidFill>
                  <a:srgbClr val="FF0000"/>
                </a:solidFill>
              </a:rPr>
              <a:t>   - S</a:t>
            </a:r>
            <a:r>
              <a:rPr lang="vi-VN" sz="2400">
                <a:solidFill>
                  <a:srgbClr val="FF0000"/>
                </a:solidFill>
              </a:rPr>
              <a:t>ơ</a:t>
            </a:r>
            <a:r>
              <a:rPr lang="en-US" sz="2400">
                <a:solidFill>
                  <a:srgbClr val="FF0000"/>
                </a:solidFill>
              </a:rPr>
              <a:t>n ca </a:t>
            </a:r>
            <a:r>
              <a:rPr lang="vi-VN" sz="2400">
                <a:solidFill>
                  <a:srgbClr val="FF0000"/>
                </a:solidFill>
              </a:rPr>
              <a:t>đ</a:t>
            </a:r>
            <a:r>
              <a:rPr lang="en-US" sz="2400">
                <a:solidFill>
                  <a:srgbClr val="FF0000"/>
                </a:solidFill>
              </a:rPr>
              <a:t>ã làm gì và nói gì?</a:t>
            </a:r>
          </a:p>
          <a:p>
            <a:pPr marL="342900" indent="-342900"/>
            <a:r>
              <a:rPr lang="en-US" sz="2400">
                <a:solidFill>
                  <a:srgbClr val="FF0000"/>
                </a:solidFill>
              </a:rPr>
              <a:t>   - Bông cúc vui nh</a:t>
            </a:r>
            <a:r>
              <a:rPr lang="vi-VN" sz="2400">
                <a:solidFill>
                  <a:srgbClr val="FF0000"/>
                </a:solidFill>
              </a:rPr>
              <a:t>ư</a:t>
            </a:r>
            <a:r>
              <a:rPr lang="en-US" sz="2400">
                <a:solidFill>
                  <a:srgbClr val="FF0000"/>
                </a:solidFill>
              </a:rPr>
              <a:t> thế nào khi nghe chim khen </a:t>
            </a:r>
            <a:r>
              <a:rPr lang="en-US" sz="2800">
                <a:solidFill>
                  <a:srgbClr val="FF0000"/>
                </a:solidFill>
              </a:rPr>
              <a:t>ngợi?</a:t>
            </a:r>
          </a:p>
          <a:p>
            <a:pPr marL="342900" indent="-342900"/>
            <a:r>
              <a:rPr lang="en-US" sz="2400">
                <a:solidFill>
                  <a:srgbClr val="FF0000"/>
                </a:solidFill>
              </a:rPr>
              <a:t>b) Đoạn 2: S</a:t>
            </a:r>
            <a:r>
              <a:rPr lang="vi-VN" sz="2400">
                <a:solidFill>
                  <a:srgbClr val="FF0000"/>
                </a:solidFill>
              </a:rPr>
              <a:t>ơ</a:t>
            </a:r>
            <a:r>
              <a:rPr lang="en-US" sz="2400">
                <a:solidFill>
                  <a:srgbClr val="FF0000"/>
                </a:solidFill>
              </a:rPr>
              <a:t>n ca bị cầm tù</a:t>
            </a:r>
          </a:p>
          <a:p>
            <a:pPr marL="342900" indent="-342900"/>
            <a:r>
              <a:rPr lang="en-US" sz="2400">
                <a:solidFill>
                  <a:srgbClr val="FF0000"/>
                </a:solidFill>
              </a:rPr>
              <a:t>   - Chuyện gì xảy ra vào sáng hôm sau?</a:t>
            </a:r>
          </a:p>
          <a:p>
            <a:pPr marL="342900" indent="-342900"/>
            <a:r>
              <a:rPr lang="en-US" sz="2400">
                <a:solidFill>
                  <a:srgbClr val="FF0000"/>
                </a:solidFill>
              </a:rPr>
              <a:t>   - Bông cúc muốn làm gì?</a:t>
            </a:r>
          </a:p>
          <a:p>
            <a:pPr marL="342900" indent="-342900"/>
            <a:r>
              <a:rPr lang="en-US" sz="2400">
                <a:solidFill>
                  <a:srgbClr val="FF0000"/>
                </a:solidFill>
              </a:rPr>
              <a:t>c) Đoạn 3: Trong tù</a:t>
            </a:r>
          </a:p>
          <a:p>
            <a:pPr marL="342900" indent="-342900"/>
            <a:r>
              <a:rPr lang="en-US" sz="2400">
                <a:solidFill>
                  <a:srgbClr val="FF0000"/>
                </a:solidFill>
              </a:rPr>
              <a:t>  - Chuyện gì xảy ra với bông cúc?</a:t>
            </a:r>
          </a:p>
          <a:p>
            <a:pPr marL="342900" indent="-342900"/>
            <a:r>
              <a:rPr lang="en-US" sz="2400">
                <a:solidFill>
                  <a:srgbClr val="FF0000"/>
                </a:solidFill>
              </a:rPr>
              <a:t>  - S</a:t>
            </a:r>
            <a:r>
              <a:rPr lang="vi-VN" sz="2400">
                <a:solidFill>
                  <a:srgbClr val="FF0000"/>
                </a:solidFill>
              </a:rPr>
              <a:t>ơ</a:t>
            </a:r>
            <a:r>
              <a:rPr lang="en-US" sz="2400">
                <a:solidFill>
                  <a:srgbClr val="FF0000"/>
                </a:solidFill>
              </a:rPr>
              <a:t>n ca và bông cúc th</a:t>
            </a:r>
            <a:r>
              <a:rPr lang="vi-VN" sz="2400">
                <a:solidFill>
                  <a:srgbClr val="FF0000"/>
                </a:solidFill>
              </a:rPr>
              <a:t>ươ</a:t>
            </a:r>
            <a:r>
              <a:rPr lang="en-US" sz="2400">
                <a:solidFill>
                  <a:srgbClr val="FF0000"/>
                </a:solidFill>
              </a:rPr>
              <a:t>ng nhau nh</a:t>
            </a:r>
            <a:r>
              <a:rPr lang="vi-VN" sz="2400">
                <a:solidFill>
                  <a:srgbClr val="FF0000"/>
                </a:solidFill>
              </a:rPr>
              <a:t>ư</a:t>
            </a:r>
            <a:r>
              <a:rPr lang="en-US" sz="2400">
                <a:solidFill>
                  <a:srgbClr val="FF0000"/>
                </a:solidFill>
              </a:rPr>
              <a:t> thế nào?</a:t>
            </a:r>
          </a:p>
          <a:p>
            <a:pPr marL="342900" indent="-342900"/>
            <a:r>
              <a:rPr lang="en-US" sz="2400">
                <a:solidFill>
                  <a:srgbClr val="FF0000"/>
                </a:solidFill>
              </a:rPr>
              <a:t>d) Đoạn 4: Sự ân hận muộn màng.</a:t>
            </a:r>
          </a:p>
          <a:p>
            <a:pPr marL="342900" indent="-342900"/>
            <a:r>
              <a:rPr lang="en-US" sz="2400">
                <a:solidFill>
                  <a:srgbClr val="FF0000"/>
                </a:solidFill>
              </a:rPr>
              <a:t>  - Thấy s</a:t>
            </a:r>
            <a:r>
              <a:rPr lang="vi-VN" sz="2400">
                <a:solidFill>
                  <a:srgbClr val="FF0000"/>
                </a:solidFill>
              </a:rPr>
              <a:t>ơ</a:t>
            </a:r>
            <a:r>
              <a:rPr lang="en-US" sz="2400">
                <a:solidFill>
                  <a:srgbClr val="FF0000"/>
                </a:solidFill>
              </a:rPr>
              <a:t>n ca chết, cậu bé </a:t>
            </a:r>
            <a:r>
              <a:rPr lang="vi-VN" sz="2400">
                <a:solidFill>
                  <a:srgbClr val="FF0000"/>
                </a:solidFill>
              </a:rPr>
              <a:t>đ</a:t>
            </a:r>
            <a:r>
              <a:rPr lang="en-US" sz="2400">
                <a:solidFill>
                  <a:srgbClr val="FF0000"/>
                </a:solidFill>
              </a:rPr>
              <a:t>ã làm gì?</a:t>
            </a:r>
          </a:p>
          <a:p>
            <a:pPr marL="342900" indent="-342900"/>
            <a:r>
              <a:rPr lang="en-US" sz="2400">
                <a:solidFill>
                  <a:srgbClr val="FF0000"/>
                </a:solidFill>
              </a:rPr>
              <a:t>  - Các cậu bé có gì </a:t>
            </a:r>
            <a:r>
              <a:rPr lang="vi-VN" sz="2400">
                <a:solidFill>
                  <a:srgbClr val="FF0000"/>
                </a:solidFill>
              </a:rPr>
              <a:t>đ</a:t>
            </a:r>
            <a:r>
              <a:rPr lang="en-US" sz="2400">
                <a:solidFill>
                  <a:srgbClr val="FF0000"/>
                </a:solidFill>
              </a:rPr>
              <a:t>áng trách?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2" grpId="0"/>
      <p:bldP spid="174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76200" y="76200"/>
            <a:ext cx="8991600" cy="6705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2971800" y="457200"/>
            <a:ext cx="3124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0000FF"/>
                </a:solidFill>
              </a:rPr>
              <a:t>Kể chuyện:</a:t>
            </a:r>
          </a:p>
        </p:txBody>
      </p:sp>
      <p:sp>
        <p:nvSpPr>
          <p:cNvPr id="4102" name="Text Box 16"/>
          <p:cNvSpPr txBox="1">
            <a:spLocks noChangeArrowheads="1"/>
          </p:cNvSpPr>
          <p:nvPr/>
        </p:nvSpPr>
        <p:spPr bwMode="auto">
          <a:xfrm>
            <a:off x="533400" y="914400"/>
            <a:ext cx="7467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cs typeface="Arial" charset="0"/>
              </a:rPr>
              <a:t>     Chim s</a:t>
            </a:r>
            <a:r>
              <a:rPr lang="vi-VN" sz="3200" b="1">
                <a:solidFill>
                  <a:srgbClr val="0000FF"/>
                </a:solidFill>
                <a:cs typeface="Arial" charset="0"/>
              </a:rPr>
              <a:t>ơ</a:t>
            </a:r>
            <a:r>
              <a:rPr lang="en-US" sz="3200" b="1">
                <a:solidFill>
                  <a:srgbClr val="0000FF"/>
                </a:solidFill>
                <a:cs typeface="Arial" charset="0"/>
              </a:rPr>
              <a:t>n ca và bông cúc trắng</a:t>
            </a:r>
            <a:r>
              <a:rPr lang="en-US" sz="3200" b="1" i="1">
                <a:solidFill>
                  <a:srgbClr val="0000FF"/>
                </a:solidFill>
                <a:cs typeface="Arial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3200" b="1" i="1">
                <a:solidFill>
                  <a:srgbClr val="0000FF"/>
                </a:solidFill>
                <a:cs typeface="Arial" charset="0"/>
              </a:rPr>
              <a:t>                                                    </a:t>
            </a:r>
            <a:endParaRPr lang="en-US" sz="2000" b="1" i="1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4103" name="Rectangle 18"/>
          <p:cNvSpPr>
            <a:spLocks noChangeArrowheads="1"/>
          </p:cNvSpPr>
          <p:nvPr/>
        </p:nvSpPr>
        <p:spPr bwMode="auto">
          <a:xfrm>
            <a:off x="228600" y="2209800"/>
            <a:ext cx="281940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4104" name="Text Box 29"/>
          <p:cNvSpPr txBox="1">
            <a:spLocks noChangeArrowheads="1"/>
          </p:cNvSpPr>
          <p:nvPr/>
        </p:nvSpPr>
        <p:spPr bwMode="auto">
          <a:xfrm>
            <a:off x="381000" y="1447800"/>
            <a:ext cx="838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/>
              <a:t>Bài 1</a:t>
            </a:r>
            <a:r>
              <a:rPr lang="en-US" sz="2400"/>
              <a:t>: Dựa vào gợi ý, kể lại từng </a:t>
            </a:r>
            <a:r>
              <a:rPr lang="vi-VN" sz="2400"/>
              <a:t>đ</a:t>
            </a:r>
            <a:r>
              <a:rPr lang="en-US" sz="2400"/>
              <a:t>oạn câu chuyện Chim s</a:t>
            </a:r>
            <a:r>
              <a:rPr lang="vi-VN" sz="2400"/>
              <a:t>ơ</a:t>
            </a:r>
            <a:r>
              <a:rPr lang="en-US" sz="2400"/>
              <a:t>n ca và bông cúc trắng</a:t>
            </a:r>
            <a:r>
              <a:rPr lang="en-US"/>
              <a:t>:</a:t>
            </a:r>
          </a:p>
          <a:p>
            <a:endParaRPr lang="en-US"/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228600" y="2514600"/>
            <a:ext cx="86868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800">
                <a:solidFill>
                  <a:srgbClr val="FF0000"/>
                </a:solidFill>
              </a:rPr>
              <a:t>Đoạn 1: </a:t>
            </a:r>
          </a:p>
          <a:p>
            <a:pPr marL="342900" indent="-342900"/>
            <a:r>
              <a:rPr lang="en-US" sz="2800">
                <a:solidFill>
                  <a:srgbClr val="FF0000"/>
                </a:solidFill>
              </a:rPr>
              <a:t>  </a:t>
            </a:r>
          </a:p>
          <a:p>
            <a:pPr marL="342900" indent="-342900"/>
            <a:r>
              <a:rPr lang="en-US" sz="2800">
                <a:solidFill>
                  <a:srgbClr val="FF0000"/>
                </a:solidFill>
              </a:rPr>
              <a:t>  - Bông cúc mọc ở </a:t>
            </a:r>
            <a:r>
              <a:rPr lang="vi-VN" sz="2800">
                <a:solidFill>
                  <a:srgbClr val="FF0000"/>
                </a:solidFill>
              </a:rPr>
              <a:t>đ</a:t>
            </a:r>
            <a:r>
              <a:rPr lang="en-US" sz="2800">
                <a:solidFill>
                  <a:srgbClr val="FF0000"/>
                </a:solidFill>
              </a:rPr>
              <a:t>âu?</a:t>
            </a:r>
          </a:p>
          <a:p>
            <a:pPr marL="342900" indent="-342900"/>
            <a:r>
              <a:rPr lang="en-US" sz="2800">
                <a:solidFill>
                  <a:srgbClr val="FF0000"/>
                </a:solidFill>
              </a:rPr>
              <a:t>   - Bông cúc </a:t>
            </a:r>
            <a:r>
              <a:rPr lang="vi-VN" sz="2800">
                <a:solidFill>
                  <a:srgbClr val="FF0000"/>
                </a:solidFill>
              </a:rPr>
              <a:t>đ</a:t>
            </a:r>
            <a:r>
              <a:rPr lang="en-US" sz="2800">
                <a:solidFill>
                  <a:srgbClr val="FF0000"/>
                </a:solidFill>
              </a:rPr>
              <a:t>ẹp nh</a:t>
            </a:r>
            <a:r>
              <a:rPr lang="vi-VN" sz="2800">
                <a:solidFill>
                  <a:srgbClr val="FF0000"/>
                </a:solidFill>
              </a:rPr>
              <a:t>ư</a:t>
            </a:r>
            <a:r>
              <a:rPr lang="en-US" sz="2800">
                <a:solidFill>
                  <a:srgbClr val="FF0000"/>
                </a:solidFill>
              </a:rPr>
              <a:t> thế nào?</a:t>
            </a:r>
          </a:p>
          <a:p>
            <a:pPr marL="342900" indent="-342900"/>
            <a:r>
              <a:rPr lang="en-US" sz="2800">
                <a:solidFill>
                  <a:srgbClr val="FF0000"/>
                </a:solidFill>
              </a:rPr>
              <a:t>   - S</a:t>
            </a:r>
            <a:r>
              <a:rPr lang="vi-VN" sz="2800">
                <a:solidFill>
                  <a:srgbClr val="FF0000"/>
                </a:solidFill>
              </a:rPr>
              <a:t>ơ</a:t>
            </a:r>
            <a:r>
              <a:rPr lang="en-US" sz="2800">
                <a:solidFill>
                  <a:srgbClr val="FF0000"/>
                </a:solidFill>
              </a:rPr>
              <a:t>n ca </a:t>
            </a:r>
            <a:r>
              <a:rPr lang="vi-VN" sz="2800">
                <a:solidFill>
                  <a:srgbClr val="FF0000"/>
                </a:solidFill>
              </a:rPr>
              <a:t>đ</a:t>
            </a:r>
            <a:r>
              <a:rPr lang="en-US" sz="2800">
                <a:solidFill>
                  <a:srgbClr val="FF0000"/>
                </a:solidFill>
              </a:rPr>
              <a:t>ã làm gì và nói gì?</a:t>
            </a:r>
          </a:p>
          <a:p>
            <a:pPr marL="342900" indent="-342900"/>
            <a:r>
              <a:rPr lang="en-US" sz="2800">
                <a:solidFill>
                  <a:srgbClr val="FF0000"/>
                </a:solidFill>
              </a:rPr>
              <a:t>   - Bông cúc vui nh</a:t>
            </a:r>
            <a:r>
              <a:rPr lang="vi-VN" sz="2800">
                <a:solidFill>
                  <a:srgbClr val="FF0000"/>
                </a:solidFill>
              </a:rPr>
              <a:t>ư</a:t>
            </a:r>
            <a:r>
              <a:rPr lang="en-US" sz="2800">
                <a:solidFill>
                  <a:srgbClr val="FF0000"/>
                </a:solidFill>
              </a:rPr>
              <a:t> thế nào khi nghe chim khen ngợi?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1447800" y="2514600"/>
            <a:ext cx="7391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1908F2"/>
                </a:solidFill>
              </a:rPr>
              <a:t>Cuộc sống tự do, sung s</a:t>
            </a:r>
            <a:r>
              <a:rPr lang="vi-VN" sz="2800">
                <a:solidFill>
                  <a:srgbClr val="1908F2"/>
                </a:solidFill>
              </a:rPr>
              <a:t>ư</a:t>
            </a:r>
            <a:r>
              <a:rPr lang="en-US" sz="2800">
                <a:solidFill>
                  <a:srgbClr val="1908F2"/>
                </a:solidFill>
              </a:rPr>
              <a:t>ớng của chim s</a:t>
            </a:r>
            <a:r>
              <a:rPr lang="vi-VN" sz="2800">
                <a:solidFill>
                  <a:srgbClr val="1908F2"/>
                </a:solidFill>
              </a:rPr>
              <a:t>ơ</a:t>
            </a:r>
            <a:r>
              <a:rPr lang="en-US" sz="2800">
                <a:solidFill>
                  <a:srgbClr val="1908F2"/>
                </a:solidFill>
              </a:rPr>
              <a:t>n ca và bông cúc.</a:t>
            </a:r>
          </a:p>
          <a:p>
            <a:endParaRPr lang="en-US" sz="2800">
              <a:solidFill>
                <a:srgbClr val="1908F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4" grpId="0"/>
      <p:bldP spid="164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85725" y="85725"/>
            <a:ext cx="8991600" cy="6705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2971800" y="457200"/>
            <a:ext cx="3124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1908F2"/>
                </a:solidFill>
              </a:rPr>
              <a:t>Kể chuyện:</a:t>
            </a:r>
          </a:p>
        </p:txBody>
      </p:sp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533400" y="914400"/>
            <a:ext cx="7467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cs typeface="Arial" charset="0"/>
              </a:rPr>
              <a:t>     Chim s</a:t>
            </a:r>
            <a:r>
              <a:rPr lang="vi-VN" sz="3200" b="1">
                <a:solidFill>
                  <a:srgbClr val="0000FF"/>
                </a:solidFill>
                <a:cs typeface="Arial" charset="0"/>
              </a:rPr>
              <a:t>ơ</a:t>
            </a:r>
            <a:r>
              <a:rPr lang="en-US" sz="3200" b="1">
                <a:solidFill>
                  <a:srgbClr val="0000FF"/>
                </a:solidFill>
                <a:cs typeface="Arial" charset="0"/>
              </a:rPr>
              <a:t>n ca và bông cúc trắng</a:t>
            </a:r>
            <a:r>
              <a:rPr lang="en-US" sz="3200" b="1" i="1">
                <a:solidFill>
                  <a:srgbClr val="0000FF"/>
                </a:solidFill>
                <a:cs typeface="Arial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3200" b="1" i="1">
                <a:solidFill>
                  <a:schemeClr val="hlink"/>
                </a:solidFill>
                <a:cs typeface="Arial" charset="0"/>
              </a:rPr>
              <a:t>                                                    </a:t>
            </a:r>
            <a:endParaRPr lang="en-US" sz="2000" b="1" i="1">
              <a:solidFill>
                <a:schemeClr val="hlink"/>
              </a:solidFill>
              <a:cs typeface="Arial" charset="0"/>
            </a:endParaRPr>
          </a:p>
        </p:txBody>
      </p:sp>
      <p:sp>
        <p:nvSpPr>
          <p:cNvPr id="5127" name="Rectangle 10"/>
          <p:cNvSpPr>
            <a:spLocks noChangeArrowheads="1"/>
          </p:cNvSpPr>
          <p:nvPr/>
        </p:nvSpPr>
        <p:spPr bwMode="auto">
          <a:xfrm>
            <a:off x="0" y="2362200"/>
            <a:ext cx="914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2400"/>
          </a:p>
          <a:p>
            <a:pPr algn="ctr">
              <a:spcBef>
                <a:spcPct val="20000"/>
              </a:spcBef>
            </a:pPr>
            <a:endParaRPr lang="en-US" sz="2400"/>
          </a:p>
          <a:p>
            <a:pPr algn="ctr">
              <a:spcBef>
                <a:spcPct val="20000"/>
              </a:spcBef>
            </a:pPr>
            <a:endParaRPr lang="en-US" sz="2400"/>
          </a:p>
        </p:txBody>
      </p:sp>
      <p:sp>
        <p:nvSpPr>
          <p:cNvPr id="5128" name="Text Box 14"/>
          <p:cNvSpPr txBox="1">
            <a:spLocks noChangeArrowheads="1"/>
          </p:cNvSpPr>
          <p:nvPr/>
        </p:nvSpPr>
        <p:spPr bwMode="auto">
          <a:xfrm>
            <a:off x="457200" y="1600200"/>
            <a:ext cx="838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/>
              <a:t>Bài 1</a:t>
            </a:r>
            <a:r>
              <a:rPr lang="en-US" sz="2400"/>
              <a:t>: Dựa vào gợi ý, kể lại từng </a:t>
            </a:r>
            <a:r>
              <a:rPr lang="vi-VN" sz="2400"/>
              <a:t>đ</a:t>
            </a:r>
            <a:r>
              <a:rPr lang="en-US" sz="2400"/>
              <a:t>oạn câu chuyện Chim s</a:t>
            </a:r>
            <a:r>
              <a:rPr lang="vi-VN" sz="2400"/>
              <a:t>ơ</a:t>
            </a:r>
            <a:r>
              <a:rPr lang="en-US" sz="2400"/>
              <a:t>n ca và bông cúc trắng:</a:t>
            </a:r>
          </a:p>
          <a:p>
            <a:endParaRPr lang="en-US" sz="2400"/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457200" y="2438400"/>
            <a:ext cx="6400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rgbClr val="FF0000"/>
                </a:solidFill>
              </a:rPr>
              <a:t>b) Đoạn 2: </a:t>
            </a:r>
          </a:p>
          <a:p>
            <a:r>
              <a:rPr lang="en-US" sz="2800">
                <a:solidFill>
                  <a:srgbClr val="FF0000"/>
                </a:solidFill>
              </a:rPr>
              <a:t>   - Chuyện gì xảy ra vào sáng hôm sau?</a:t>
            </a:r>
          </a:p>
          <a:p>
            <a:r>
              <a:rPr lang="en-US" sz="2800">
                <a:solidFill>
                  <a:srgbClr val="FF0000"/>
                </a:solidFill>
              </a:rPr>
              <a:t>   - Bông cúc muốn làm gì?</a:t>
            </a:r>
          </a:p>
          <a:p>
            <a:endParaRPr lang="en-US" sz="2800"/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2209800" y="2771775"/>
            <a:ext cx="3200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1908F2"/>
                </a:solidFill>
              </a:rPr>
              <a:t> S</a:t>
            </a:r>
            <a:r>
              <a:rPr lang="vi-VN" sz="2800">
                <a:solidFill>
                  <a:srgbClr val="1908F2"/>
                </a:solidFill>
              </a:rPr>
              <a:t>ơ</a:t>
            </a:r>
            <a:r>
              <a:rPr lang="en-US" sz="2800">
                <a:solidFill>
                  <a:srgbClr val="1908F2"/>
                </a:solidFill>
              </a:rPr>
              <a:t>n ca bị cầm tù,</a:t>
            </a:r>
          </a:p>
          <a:p>
            <a:endParaRPr lang="en-US" sz="2800">
              <a:solidFill>
                <a:srgbClr val="1908F2"/>
              </a:solidFill>
            </a:endParaRPr>
          </a:p>
          <a:p>
            <a:endParaRPr lang="en-US" sz="2800">
              <a:solidFill>
                <a:srgbClr val="1908F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4" grpId="0"/>
      <p:bldP spid="143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152400" y="0"/>
            <a:ext cx="8991600" cy="6705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2971800" y="457200"/>
            <a:ext cx="3124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0000FF"/>
                </a:solidFill>
              </a:rPr>
              <a:t>Kể chuyện:</a:t>
            </a:r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533400" y="914400"/>
            <a:ext cx="7467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cs typeface="Arial" charset="0"/>
              </a:rPr>
              <a:t>     Chim s</a:t>
            </a:r>
            <a:r>
              <a:rPr lang="vi-VN" sz="3200" b="1">
                <a:solidFill>
                  <a:srgbClr val="0000FF"/>
                </a:solidFill>
                <a:cs typeface="Arial" charset="0"/>
              </a:rPr>
              <a:t>ơ</a:t>
            </a:r>
            <a:r>
              <a:rPr lang="en-US" sz="3200" b="1">
                <a:solidFill>
                  <a:srgbClr val="0000FF"/>
                </a:solidFill>
                <a:cs typeface="Arial" charset="0"/>
              </a:rPr>
              <a:t>n ca và bông cúc trắng</a:t>
            </a:r>
            <a:r>
              <a:rPr lang="en-US" sz="3200" b="1" i="1">
                <a:solidFill>
                  <a:srgbClr val="0000FF"/>
                </a:solidFill>
                <a:cs typeface="Arial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3200" b="1" i="1">
                <a:solidFill>
                  <a:srgbClr val="0000FF"/>
                </a:solidFill>
                <a:cs typeface="Arial" charset="0"/>
              </a:rPr>
              <a:t>                                                    </a:t>
            </a:r>
            <a:endParaRPr lang="en-US" sz="2000" b="1" i="1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6151" name="Rectangle 9"/>
          <p:cNvSpPr>
            <a:spLocks noChangeArrowheads="1"/>
          </p:cNvSpPr>
          <p:nvPr/>
        </p:nvSpPr>
        <p:spPr bwMode="auto">
          <a:xfrm>
            <a:off x="228600" y="2209800"/>
            <a:ext cx="281940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6152" name="Text Box 20"/>
          <p:cNvSpPr txBox="1">
            <a:spLocks noChangeArrowheads="1"/>
          </p:cNvSpPr>
          <p:nvPr/>
        </p:nvSpPr>
        <p:spPr bwMode="auto">
          <a:xfrm>
            <a:off x="457200" y="1600200"/>
            <a:ext cx="8382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/>
              <a:t>Bài 1</a:t>
            </a:r>
            <a:r>
              <a:rPr lang="en-US" sz="2400"/>
              <a:t>: Dựa vào gợi ý, kể lại từng </a:t>
            </a:r>
            <a:r>
              <a:rPr lang="vi-VN" sz="2400"/>
              <a:t>đ</a:t>
            </a:r>
            <a:r>
              <a:rPr lang="en-US" sz="2400"/>
              <a:t>oạn câu chuyện Chim s</a:t>
            </a:r>
            <a:r>
              <a:rPr lang="vi-VN" sz="2400"/>
              <a:t>ơ</a:t>
            </a:r>
            <a:r>
              <a:rPr lang="en-US" sz="2400"/>
              <a:t>n ca và bông cúc trắng:</a:t>
            </a:r>
          </a:p>
          <a:p>
            <a:endParaRPr lang="en-US" sz="2400"/>
          </a:p>
          <a:p>
            <a:endParaRPr lang="en-US" sz="2400"/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457200" y="2590800"/>
            <a:ext cx="9432925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c) Đoạn 3: </a:t>
            </a:r>
          </a:p>
          <a:p>
            <a:r>
              <a:rPr lang="en-US" sz="3200">
                <a:solidFill>
                  <a:srgbClr val="FF0000"/>
                </a:solidFill>
              </a:rPr>
              <a:t>  - Chuyện gì xảy ra với bông cúc?</a:t>
            </a:r>
          </a:p>
          <a:p>
            <a:r>
              <a:rPr lang="en-US" sz="3200">
                <a:solidFill>
                  <a:srgbClr val="FF0000"/>
                </a:solidFill>
              </a:rPr>
              <a:t>  - S</a:t>
            </a:r>
            <a:r>
              <a:rPr lang="vi-VN" sz="3200">
                <a:solidFill>
                  <a:srgbClr val="FF0000"/>
                </a:solidFill>
              </a:rPr>
              <a:t>ơ</a:t>
            </a:r>
            <a:r>
              <a:rPr lang="en-US" sz="3200">
                <a:solidFill>
                  <a:srgbClr val="FF0000"/>
                </a:solidFill>
              </a:rPr>
              <a:t>n ca và bông cúc th</a:t>
            </a:r>
            <a:r>
              <a:rPr lang="vi-VN" sz="3200">
                <a:solidFill>
                  <a:srgbClr val="FF0000"/>
                </a:solidFill>
              </a:rPr>
              <a:t>ươ</a:t>
            </a:r>
            <a:r>
              <a:rPr lang="en-US" sz="3200">
                <a:solidFill>
                  <a:srgbClr val="FF0000"/>
                </a:solidFill>
              </a:rPr>
              <a:t>ng nhau nh</a:t>
            </a:r>
            <a:r>
              <a:rPr lang="vi-VN" sz="3200">
                <a:solidFill>
                  <a:srgbClr val="FF0000"/>
                </a:solidFill>
              </a:rPr>
              <a:t>ư</a:t>
            </a:r>
            <a:r>
              <a:rPr lang="en-US" sz="3200">
                <a:solidFill>
                  <a:srgbClr val="FF0000"/>
                </a:solidFill>
              </a:rPr>
              <a:t> thế nào?</a:t>
            </a:r>
          </a:p>
          <a:p>
            <a:endParaRPr lang="en-US" sz="3200"/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2362200" y="2590800"/>
            <a:ext cx="1693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1908F2"/>
                </a:solidFill>
              </a:rPr>
              <a:t>Trong tù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0" grpId="0"/>
      <p:bldP spid="225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85725" y="85725"/>
            <a:ext cx="8991600" cy="6705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2971800" y="457200"/>
            <a:ext cx="3124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0000FF"/>
                </a:solidFill>
              </a:rPr>
              <a:t>Kể chuyện:</a:t>
            </a:r>
          </a:p>
        </p:txBody>
      </p:sp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533400" y="914400"/>
            <a:ext cx="7467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cs typeface="Arial" charset="0"/>
              </a:rPr>
              <a:t>     Chim s</a:t>
            </a:r>
            <a:r>
              <a:rPr lang="vi-VN" sz="3200" b="1">
                <a:solidFill>
                  <a:srgbClr val="0000FF"/>
                </a:solidFill>
                <a:cs typeface="Arial" charset="0"/>
              </a:rPr>
              <a:t>ơ</a:t>
            </a:r>
            <a:r>
              <a:rPr lang="en-US" sz="3200" b="1">
                <a:solidFill>
                  <a:srgbClr val="0000FF"/>
                </a:solidFill>
                <a:cs typeface="Arial" charset="0"/>
              </a:rPr>
              <a:t>n ca và bông cúc trắng</a:t>
            </a:r>
            <a:r>
              <a:rPr lang="en-US" sz="3200" b="1" i="1">
                <a:solidFill>
                  <a:srgbClr val="0000FF"/>
                </a:solidFill>
                <a:cs typeface="Arial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3200" b="1" i="1">
                <a:solidFill>
                  <a:schemeClr val="hlink"/>
                </a:solidFill>
                <a:cs typeface="Arial" charset="0"/>
              </a:rPr>
              <a:t>                                                    </a:t>
            </a:r>
            <a:endParaRPr lang="en-US" sz="2000" b="1" i="1">
              <a:solidFill>
                <a:schemeClr val="hlink"/>
              </a:solidFill>
              <a:cs typeface="Arial" charset="0"/>
            </a:endParaRPr>
          </a:p>
        </p:txBody>
      </p:sp>
      <p:sp>
        <p:nvSpPr>
          <p:cNvPr id="7175" name="Text Box 11"/>
          <p:cNvSpPr txBox="1">
            <a:spLocks noChangeArrowheads="1"/>
          </p:cNvSpPr>
          <p:nvPr/>
        </p:nvSpPr>
        <p:spPr bwMode="auto">
          <a:xfrm>
            <a:off x="381000" y="1752600"/>
            <a:ext cx="85344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/>
              <a:t>Bài 1</a:t>
            </a:r>
            <a:r>
              <a:rPr lang="en-US" sz="2400"/>
              <a:t>: Dựa vào gợi ý, kể lại từng </a:t>
            </a:r>
            <a:r>
              <a:rPr lang="vi-VN" sz="2400"/>
              <a:t>đ</a:t>
            </a:r>
            <a:r>
              <a:rPr lang="en-US" sz="2400"/>
              <a:t>oạn câu chuyện Chim s</a:t>
            </a:r>
            <a:r>
              <a:rPr lang="vi-VN" sz="2400"/>
              <a:t>ơ</a:t>
            </a:r>
            <a:r>
              <a:rPr lang="en-US" sz="2400"/>
              <a:t>n ca và bông cúc trắng: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609600" y="2743200"/>
            <a:ext cx="743585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d) Đoạn 4: </a:t>
            </a:r>
          </a:p>
          <a:p>
            <a:r>
              <a:rPr lang="en-US" sz="3200">
                <a:solidFill>
                  <a:srgbClr val="FF0000"/>
                </a:solidFill>
              </a:rPr>
              <a:t>  - Thấy s</a:t>
            </a:r>
            <a:r>
              <a:rPr lang="vi-VN" sz="3200">
                <a:solidFill>
                  <a:srgbClr val="FF0000"/>
                </a:solidFill>
              </a:rPr>
              <a:t>ơ</a:t>
            </a:r>
            <a:r>
              <a:rPr lang="en-US" sz="3200">
                <a:solidFill>
                  <a:srgbClr val="FF0000"/>
                </a:solidFill>
              </a:rPr>
              <a:t>n ca chết, cậu bé </a:t>
            </a:r>
            <a:r>
              <a:rPr lang="vi-VN" sz="3200">
                <a:solidFill>
                  <a:srgbClr val="FF0000"/>
                </a:solidFill>
              </a:rPr>
              <a:t>đ</a:t>
            </a:r>
            <a:r>
              <a:rPr lang="en-US" sz="3200">
                <a:solidFill>
                  <a:srgbClr val="FF0000"/>
                </a:solidFill>
              </a:rPr>
              <a:t>ã làm gì?</a:t>
            </a:r>
          </a:p>
          <a:p>
            <a:r>
              <a:rPr lang="en-US" sz="3200">
                <a:solidFill>
                  <a:srgbClr val="FF0000"/>
                </a:solidFill>
              </a:rPr>
              <a:t>  - Các cậu bé có gì </a:t>
            </a:r>
            <a:r>
              <a:rPr lang="vi-VN" sz="3200">
                <a:solidFill>
                  <a:srgbClr val="FF0000"/>
                </a:solidFill>
              </a:rPr>
              <a:t>đ</a:t>
            </a:r>
            <a:r>
              <a:rPr lang="en-US" sz="3200">
                <a:solidFill>
                  <a:srgbClr val="FF0000"/>
                </a:solidFill>
              </a:rPr>
              <a:t>áng trách? </a:t>
            </a:r>
          </a:p>
          <a:p>
            <a:endParaRPr lang="en-US" sz="3200"/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2514600" y="2743200"/>
            <a:ext cx="461962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1908F2"/>
                </a:solidFill>
              </a:rPr>
              <a:t>Sự ân hận muộn màng.</a:t>
            </a:r>
          </a:p>
          <a:p>
            <a:endParaRPr lang="en-US" sz="3200">
              <a:solidFill>
                <a:srgbClr val="1908F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235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4" grpId="0"/>
      <p:bldP spid="235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85725" y="85725"/>
            <a:ext cx="8991600" cy="6705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2971800" y="457200"/>
            <a:ext cx="3124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0000FF"/>
                </a:solidFill>
              </a:rPr>
              <a:t>Kể chuyện:</a:t>
            </a:r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533400" y="914400"/>
            <a:ext cx="7467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cs typeface="Arial" charset="0"/>
              </a:rPr>
              <a:t>     Chim s</a:t>
            </a:r>
            <a:r>
              <a:rPr lang="vi-VN" sz="3200" b="1">
                <a:solidFill>
                  <a:srgbClr val="0000FF"/>
                </a:solidFill>
                <a:cs typeface="Arial" charset="0"/>
              </a:rPr>
              <a:t>ơ</a:t>
            </a:r>
            <a:r>
              <a:rPr lang="en-US" sz="3200" b="1">
                <a:solidFill>
                  <a:srgbClr val="0000FF"/>
                </a:solidFill>
                <a:cs typeface="Arial" charset="0"/>
              </a:rPr>
              <a:t>n ca và bông cúc trắng</a:t>
            </a:r>
            <a:r>
              <a:rPr lang="en-US" sz="3200" b="1" i="1">
                <a:solidFill>
                  <a:srgbClr val="0000FF"/>
                </a:solidFill>
                <a:cs typeface="Arial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3200" b="1" i="1">
                <a:solidFill>
                  <a:schemeClr val="hlink"/>
                </a:solidFill>
                <a:cs typeface="Arial" charset="0"/>
              </a:rPr>
              <a:t>                                                    </a:t>
            </a:r>
            <a:endParaRPr lang="en-US" sz="2000" b="1" i="1">
              <a:solidFill>
                <a:schemeClr val="hlink"/>
              </a:solidFill>
              <a:cs typeface="Arial" charset="0"/>
            </a:endParaRP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1066800" y="25146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u="sng">
                <a:solidFill>
                  <a:srgbClr val="FF0000"/>
                </a:solidFill>
              </a:rPr>
              <a:t>Bài 2</a:t>
            </a:r>
            <a:r>
              <a:rPr lang="en-US" sz="3200">
                <a:solidFill>
                  <a:srgbClr val="FF0000"/>
                </a:solidFill>
              </a:rPr>
              <a:t>: Kể lại toàn bộ câu chuyện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868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.VnTime"/>
        <a:ea typeface=""/>
        <a:cs typeface=""/>
      </a:majorFont>
      <a:minorFont>
        <a:latin typeface=".VnTim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587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.VnTime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Tran Nam Tuan</dc:creator>
  <cp:lastModifiedBy>CSTeam</cp:lastModifiedBy>
  <cp:revision>37</cp:revision>
  <dcterms:created xsi:type="dcterms:W3CDTF">2010-01-13T13:36:27Z</dcterms:created>
  <dcterms:modified xsi:type="dcterms:W3CDTF">2016-06-29T09:23:46Z</dcterms:modified>
</cp:coreProperties>
</file>